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C087EE-D0F5-4513-8E97-D0B4FDA4EB40}">
  <a:tblStyle styleId="{85C087EE-D0F5-4513-8E97-D0B4FDA4EB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89f2db8e1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2e89f2db8e1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89f2db8e1_1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2e89f2db8e1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89f2db8e1_1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2e89f2db8e1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89f2db8e1_1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2e89f2db8e1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89f2db8e1_1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2e89f2db8e1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89f2db8e1_1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2e89f2db8e1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89f2db8e1_1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e89f2db8e1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89f2db8e1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2e89f2db8e1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89f2db8e1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2e89f2db8e1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89f2db8e1_1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2e89f2db8e1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e89f2db8e1_1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2e89f2db8e1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89f2db8e1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2e89f2db8e1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e89f2db8e1_1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2e89f2db8e1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89f2db8e1_1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2e89f2db8e1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e89f2db8e1_1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g2e89f2db8e1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e89f2db8e1_1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2e89f2db8e1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89f2db8e1_1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g2e89f2db8e1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89f2db8e1_1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2e89f2db8e1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e89f2db8e1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2e89f2db8e1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89f2db8e1_1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2e89f2db8e1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89f2db8e1_1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2e89f2db8e1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89f2db8e1_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2e89f2db8e1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89f2db8e1_1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2e89f2db8e1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89f2db8e1_1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g2e89f2db8e1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apak" type="tx">
  <p:cSld name="TITLE_AND_BODY">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8" name="Google Shape;58;p14"/>
          <p:cNvPicPr preferRelativeResize="0"/>
          <p:nvPr/>
        </p:nvPicPr>
        <p:blipFill rotWithShape="1">
          <a:blip r:embed="rId3">
            <a:alphaModFix/>
          </a:blip>
          <a:srcRect/>
          <a:stretch/>
        </p:blipFill>
        <p:spPr>
          <a:xfrm>
            <a:off x="378923" y="2296391"/>
            <a:ext cx="4226033" cy="5650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vam Sayfası">
  <p:cSld name="Devam Sayfası">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61" name="Google Shape;61;p15"/>
          <p:cNvPicPr preferRelativeResize="0"/>
          <p:nvPr/>
        </p:nvPicPr>
        <p:blipFill rotWithShape="1">
          <a:blip r:embed="rId3">
            <a:alphaModFix/>
          </a:blip>
          <a:srcRect/>
          <a:stretch/>
        </p:blipFill>
        <p:spPr>
          <a:xfrm>
            <a:off x="331776" y="72890"/>
            <a:ext cx="1821861" cy="426999"/>
          </a:xfrm>
          <a:prstGeom prst="rect">
            <a:avLst/>
          </a:prstGeom>
          <a:noFill/>
          <a:ln>
            <a:noFill/>
          </a:ln>
        </p:spPr>
      </p:pic>
      <p:pic>
        <p:nvPicPr>
          <p:cNvPr id="62" name="Google Shape;62;p15"/>
          <p:cNvPicPr preferRelativeResize="0"/>
          <p:nvPr/>
        </p:nvPicPr>
        <p:blipFill rotWithShape="1">
          <a:blip r:embed="rId4">
            <a:alphaModFix/>
          </a:blip>
          <a:srcRect/>
          <a:stretch/>
        </p:blipFill>
        <p:spPr>
          <a:xfrm>
            <a:off x="6767165" y="202826"/>
            <a:ext cx="2105025" cy="195263"/>
          </a:xfrm>
          <a:prstGeom prst="rect">
            <a:avLst/>
          </a:prstGeom>
          <a:noFill/>
          <a:ln>
            <a:noFill/>
          </a:ln>
        </p:spPr>
      </p:pic>
      <p:sp>
        <p:nvSpPr>
          <p:cNvPr id="63" name="Google Shape;63;p15"/>
          <p:cNvSpPr txBox="1">
            <a:spLocks noGrp="1"/>
          </p:cNvSpPr>
          <p:nvPr>
            <p:ph type="body" idx="1"/>
          </p:nvPr>
        </p:nvSpPr>
        <p:spPr>
          <a:xfrm>
            <a:off x="66675" y="710804"/>
            <a:ext cx="9077325" cy="429041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9" name="Google Shape;79;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2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2" name="Google Shape;92;p2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2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2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03"/>
        <p:cNvGrpSpPr/>
        <p:nvPr/>
      </p:nvGrpSpPr>
      <p:grpSpPr>
        <a:xfrm>
          <a:off x="0" y="0"/>
          <a:ext cx="0" cy="0"/>
          <a:chOff x="0" y="0"/>
          <a:chExt cx="0" cy="0"/>
        </a:xfrm>
      </p:grpSpPr>
      <p:sp>
        <p:nvSpPr>
          <p:cNvPr id="104" name="Google Shape;104;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0" name="Google Shape;110;p2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4"/>
          <p:cNvSpPr>
            <a:spLocks noGrp="1"/>
          </p:cNvSpPr>
          <p:nvPr>
            <p:ph type="pic" idx="2"/>
          </p:nvPr>
        </p:nvSpPr>
        <p:spPr>
          <a:xfrm>
            <a:off x="3887391" y="740569"/>
            <a:ext cx="4629150" cy="3655219"/>
          </a:xfrm>
          <a:prstGeom prst="rect">
            <a:avLst/>
          </a:prstGeom>
          <a:noFill/>
          <a:ln>
            <a:noFill/>
          </a:ln>
        </p:spPr>
      </p:sp>
      <p:sp>
        <p:nvSpPr>
          <p:cNvPr id="117" name="Google Shape;117;p2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8" name="Google Shape;118;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psikolojikdanismabirimi.hacettepe.edu.tr/"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sksdb.hacettepe.edu.tr/new/post.php?id=6&amp;title=kismi-zamanli-calisma"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www.hacettepe.edu.tr/arastirma/arastirma-merkezleri"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p:nvPr/>
        </p:nvSpPr>
        <p:spPr>
          <a:xfrm>
            <a:off x="2297230" y="765727"/>
            <a:ext cx="4353596" cy="62321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tr" sz="1800" b="1" i="0" u="none" strike="noStrike" cap="none">
                <a:solidFill>
                  <a:schemeClr val="dk1"/>
                </a:solidFill>
                <a:latin typeface="Inter"/>
                <a:ea typeface="Inter"/>
                <a:cs typeface="Inter"/>
                <a:sym typeface="Inter"/>
              </a:rPr>
              <a:t>https://sosyoloji.hacettepe.edu.tr/index.html</a:t>
            </a:r>
            <a:endParaRPr sz="1100" b="0" i="0" u="none" strike="noStrike" cap="none">
              <a:solidFill>
                <a:srgbClr val="000000"/>
              </a:solidFill>
              <a:latin typeface="Arial"/>
              <a:ea typeface="Arial"/>
              <a:cs typeface="Arial"/>
              <a:sym typeface="Arial"/>
            </a:endParaRPr>
          </a:p>
        </p:txBody>
      </p:sp>
      <p:pic>
        <p:nvPicPr>
          <p:cNvPr id="186" name="Google Shape;186;p36"/>
          <p:cNvPicPr preferRelativeResize="0"/>
          <p:nvPr/>
        </p:nvPicPr>
        <p:blipFill rotWithShape="1">
          <a:blip r:embed="rId3">
            <a:alphaModFix/>
          </a:blip>
          <a:srcRect/>
          <a:stretch/>
        </p:blipFill>
        <p:spPr>
          <a:xfrm>
            <a:off x="3015761" y="1343889"/>
            <a:ext cx="3464846" cy="32896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a:spLocks noGrp="1"/>
          </p:cNvSpPr>
          <p:nvPr>
            <p:ph type="body" idx="1"/>
          </p:nvPr>
        </p:nvSpPr>
        <p:spPr>
          <a:xfrm>
            <a:off x="2508068" y="685800"/>
            <a:ext cx="3752306" cy="324020"/>
          </a:xfrm>
          <a:prstGeom prst="rect">
            <a:avLst/>
          </a:prstGeom>
          <a:noFill/>
          <a:ln>
            <a:noFill/>
          </a:ln>
        </p:spPr>
        <p:txBody>
          <a:bodyPr spcFirstLastPara="1" wrap="square" lIns="68575" tIns="34275" rIns="68575" bIns="34275"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tr" b="1">
                <a:latin typeface="Inter"/>
                <a:ea typeface="Inter"/>
                <a:cs typeface="Inter"/>
                <a:sym typeface="Inter"/>
              </a:rPr>
              <a:t>http://akts.hacettepe.edu.tr</a:t>
            </a:r>
            <a:endParaRPr/>
          </a:p>
        </p:txBody>
      </p:sp>
      <p:pic>
        <p:nvPicPr>
          <p:cNvPr id="192" name="Google Shape;192;p37"/>
          <p:cNvPicPr preferRelativeResize="0"/>
          <p:nvPr/>
        </p:nvPicPr>
        <p:blipFill rotWithShape="1">
          <a:blip r:embed="rId3">
            <a:alphaModFix/>
          </a:blip>
          <a:srcRect/>
          <a:stretch/>
        </p:blipFill>
        <p:spPr>
          <a:xfrm>
            <a:off x="679404" y="1009820"/>
            <a:ext cx="7815263" cy="39076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p:nvPr/>
        </p:nvSpPr>
        <p:spPr>
          <a:xfrm>
            <a:off x="2457836" y="597097"/>
            <a:ext cx="4087898" cy="392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tr" sz="1500" b="1" i="0" u="none" strike="noStrike" cap="none">
                <a:solidFill>
                  <a:schemeClr val="dk1"/>
                </a:solidFill>
                <a:latin typeface="Inter"/>
                <a:ea typeface="Inter"/>
                <a:cs typeface="Inter"/>
                <a:sym typeface="Inter"/>
              </a:rPr>
              <a:t>http://</a:t>
            </a:r>
            <a:r>
              <a:rPr lang="tr" sz="2100" b="1" i="0" u="none" strike="noStrike" cap="none">
                <a:solidFill>
                  <a:schemeClr val="dk1"/>
                </a:solidFill>
                <a:latin typeface="Inter"/>
                <a:ea typeface="Inter"/>
                <a:cs typeface="Inter"/>
                <a:sym typeface="Inter"/>
              </a:rPr>
              <a:t>www.oid.hacettepe.edu.tr</a:t>
            </a:r>
            <a:r>
              <a:rPr lang="tr" sz="1500" b="1" i="0" u="none" strike="noStrike" cap="none">
                <a:solidFill>
                  <a:schemeClr val="dk1"/>
                </a:solidFill>
                <a:latin typeface="Inter"/>
                <a:ea typeface="Inter"/>
                <a:cs typeface="Inter"/>
                <a:sym typeface="Inter"/>
              </a:rPr>
              <a:t>/</a:t>
            </a:r>
            <a:endParaRPr sz="1100" b="0" i="0" u="none" strike="noStrike" cap="none">
              <a:solidFill>
                <a:srgbClr val="000000"/>
              </a:solidFill>
              <a:latin typeface="Arial"/>
              <a:ea typeface="Arial"/>
              <a:cs typeface="Arial"/>
              <a:sym typeface="Arial"/>
            </a:endParaRPr>
          </a:p>
        </p:txBody>
      </p:sp>
      <p:pic>
        <p:nvPicPr>
          <p:cNvPr id="198" name="Google Shape;198;p38"/>
          <p:cNvPicPr preferRelativeResize="0"/>
          <p:nvPr/>
        </p:nvPicPr>
        <p:blipFill rotWithShape="1">
          <a:blip r:embed="rId3">
            <a:alphaModFix/>
          </a:blip>
          <a:srcRect/>
          <a:stretch/>
        </p:blipFill>
        <p:spPr>
          <a:xfrm>
            <a:off x="982566" y="1259628"/>
            <a:ext cx="7178868" cy="3462391"/>
          </a:xfrm>
          <a:prstGeom prst="rect">
            <a:avLst/>
          </a:prstGeom>
          <a:noFill/>
          <a:ln>
            <a:noFill/>
          </a:ln>
          <a:effectLst>
            <a:outerShdw blurRad="190500" algn="tl" rotWithShape="0">
              <a:srgbClr val="000000">
                <a:alpha val="69411"/>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66675" y="652020"/>
            <a:ext cx="1618433" cy="268912"/>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tr" b="1">
                <a:latin typeface="Inter"/>
                <a:ea typeface="Inter"/>
                <a:cs typeface="Inter"/>
                <a:sym typeface="Inter"/>
              </a:rPr>
              <a:t>Erasmus</a:t>
            </a:r>
            <a:endParaRPr b="1">
              <a:latin typeface="Inter"/>
              <a:ea typeface="Inter"/>
              <a:cs typeface="Inter"/>
              <a:sym typeface="Inter"/>
            </a:endParaRPr>
          </a:p>
          <a:p>
            <a:pPr marL="177800" lvl="0" indent="-63500" algn="l" rtl="0">
              <a:lnSpc>
                <a:spcPct val="90000"/>
              </a:lnSpc>
              <a:spcBef>
                <a:spcPts val="800"/>
              </a:spcBef>
              <a:spcAft>
                <a:spcPts val="0"/>
              </a:spcAft>
              <a:buClr>
                <a:schemeClr val="dk1"/>
              </a:buClr>
              <a:buSzPct val="100000"/>
              <a:buNone/>
            </a:pPr>
            <a:endParaRPr/>
          </a:p>
        </p:txBody>
      </p:sp>
      <p:sp>
        <p:nvSpPr>
          <p:cNvPr id="204" name="Google Shape;204;p39"/>
          <p:cNvSpPr/>
          <p:nvPr/>
        </p:nvSpPr>
        <p:spPr>
          <a:xfrm>
            <a:off x="4663440" y="786476"/>
            <a:ext cx="4653644" cy="377408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tr" sz="1400" b="1" i="0" u="sng" strike="noStrike" cap="none">
                <a:solidFill>
                  <a:schemeClr val="dk1"/>
                </a:solidFill>
                <a:latin typeface="Inter"/>
                <a:ea typeface="Inter"/>
                <a:cs typeface="Inter"/>
                <a:sym typeface="Inter"/>
              </a:rPr>
              <a:t>İKİLİ ANLAŞMALAR </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endParaRPr sz="1400" b="1" i="0" u="sng"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r>
              <a:rPr lang="tr" sz="1400" b="1" i="0" u="sng" strike="noStrike" cap="none">
                <a:solidFill>
                  <a:schemeClr val="dk1"/>
                </a:solidFill>
                <a:latin typeface="Inter"/>
                <a:ea typeface="Inter"/>
                <a:cs typeface="Inter"/>
                <a:sym typeface="Inter"/>
              </a:rPr>
              <a:t>Erasmus Koordinatörü:</a:t>
            </a:r>
            <a:r>
              <a:rPr lang="tr" sz="1400" b="1" i="0" u="none" strike="noStrike" cap="none">
                <a:solidFill>
                  <a:schemeClr val="dk1"/>
                </a:solidFill>
                <a:latin typeface="Inter"/>
                <a:ea typeface="Inter"/>
                <a:cs typeface="Inter"/>
                <a:sym typeface="Inter"/>
              </a:rPr>
              <a:t>  </a:t>
            </a:r>
            <a:r>
              <a:rPr lang="tr" sz="1200" b="1" i="0" u="none" strike="noStrike" cap="none">
                <a:solidFill>
                  <a:schemeClr val="dk1"/>
                </a:solidFill>
                <a:latin typeface="Inter"/>
                <a:ea typeface="Inter"/>
                <a:cs typeface="Inter"/>
                <a:sym typeface="Inter"/>
              </a:rPr>
              <a:t>Doç. Dr. Abdulkerim SÖNMEZ</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tr" sz="1200" b="1" i="0" u="none" strike="noStrike" cap="none">
                <a:solidFill>
                  <a:schemeClr val="dk1"/>
                </a:solidFill>
                <a:latin typeface="Inter"/>
                <a:ea typeface="Inter"/>
                <a:cs typeface="Inter"/>
                <a:sym typeface="Inter"/>
              </a:rPr>
              <a:t>		                         Arş. Gör. Orhan Samet PENÇE</a:t>
            </a:r>
            <a:endParaRPr sz="1100" b="0" i="0" u="none" strike="noStrike" cap="none">
              <a:solidFill>
                <a:srgbClr val="000000"/>
              </a:solidFill>
              <a:latin typeface="Arial"/>
              <a:ea typeface="Arial"/>
              <a:cs typeface="Arial"/>
              <a:sym typeface="Arial"/>
            </a:endParaRPr>
          </a:p>
        </p:txBody>
      </p:sp>
      <p:graphicFrame>
        <p:nvGraphicFramePr>
          <p:cNvPr id="205" name="Google Shape;205;p39"/>
          <p:cNvGraphicFramePr/>
          <p:nvPr/>
        </p:nvGraphicFramePr>
        <p:xfrm>
          <a:off x="4809392" y="1251083"/>
          <a:ext cx="3000000" cy="3000000"/>
        </p:xfrm>
        <a:graphic>
          <a:graphicData uri="http://schemas.openxmlformats.org/drawingml/2006/table">
            <a:tbl>
              <a:tblPr>
                <a:noFill/>
                <a:tableStyleId>{85C087EE-D0F5-4513-8E97-D0B4FDA4EB40}</a:tableStyleId>
              </a:tblPr>
              <a:tblGrid>
                <a:gridCol w="1978275">
                  <a:extLst>
                    <a:ext uri="{9D8B030D-6E8A-4147-A177-3AD203B41FA5}">
                      <a16:colId xmlns:a16="http://schemas.microsoft.com/office/drawing/2014/main" val="20000"/>
                    </a:ext>
                  </a:extLst>
                </a:gridCol>
                <a:gridCol w="1978275">
                  <a:extLst>
                    <a:ext uri="{9D8B030D-6E8A-4147-A177-3AD203B41FA5}">
                      <a16:colId xmlns:a16="http://schemas.microsoft.com/office/drawing/2014/main" val="20001"/>
                    </a:ext>
                  </a:extLst>
                </a:gridCol>
              </a:tblGrid>
              <a:tr h="307500">
                <a:tc>
                  <a:txBody>
                    <a:bodyPr/>
                    <a:lstStyle/>
                    <a:p>
                      <a:pPr marL="0" marR="0" lvl="0" indent="0" algn="l" rtl="0">
                        <a:lnSpc>
                          <a:spcPct val="100000"/>
                        </a:lnSpc>
                        <a:spcBef>
                          <a:spcPts val="0"/>
                        </a:spcBef>
                        <a:spcAft>
                          <a:spcPts val="0"/>
                        </a:spcAft>
                        <a:buNone/>
                      </a:pPr>
                      <a:r>
                        <a:rPr lang="tr" sz="1100" u="none" strike="noStrike" cap="none"/>
                        <a:t>Almanya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Techniche Universtat Chemnitz</a:t>
                      </a:r>
                      <a:endParaRPr sz="1100" u="none" strike="noStrike" cap="none"/>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80875">
                <a:tc>
                  <a:txBody>
                    <a:bodyPr/>
                    <a:lstStyle/>
                    <a:p>
                      <a:pPr marL="0" marR="0" lvl="0" indent="0" algn="l" rtl="0">
                        <a:lnSpc>
                          <a:spcPct val="100000"/>
                        </a:lnSpc>
                        <a:spcBef>
                          <a:spcPts val="0"/>
                        </a:spcBef>
                        <a:spcAft>
                          <a:spcPts val="0"/>
                        </a:spcAft>
                        <a:buNone/>
                      </a:pPr>
                      <a:r>
                        <a:rPr lang="tr" sz="1100" u="none" strike="noStrike" cap="none"/>
                        <a:t>Almanya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Philipps Universtat-Marburg</a:t>
                      </a:r>
                      <a:endParaRPr sz="1100" u="none" strike="noStrike" cap="none"/>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0875">
                <a:tc>
                  <a:txBody>
                    <a:bodyPr/>
                    <a:lstStyle/>
                    <a:p>
                      <a:pPr marL="0" marR="0" lvl="0" indent="0" algn="l" rtl="0">
                        <a:lnSpc>
                          <a:spcPct val="100000"/>
                        </a:lnSpc>
                        <a:spcBef>
                          <a:spcPts val="0"/>
                        </a:spcBef>
                        <a:spcAft>
                          <a:spcPts val="0"/>
                        </a:spcAft>
                        <a:buNone/>
                      </a:pPr>
                      <a:r>
                        <a:rPr lang="tr" sz="1100" u="none" strike="noStrike" cap="none"/>
                        <a:t>Almanya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University of Bremen</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80875">
                <a:tc>
                  <a:txBody>
                    <a:bodyPr/>
                    <a:lstStyle/>
                    <a:p>
                      <a:pPr marL="0" marR="0" lvl="0" indent="0" algn="l" rtl="0">
                        <a:lnSpc>
                          <a:spcPct val="100000"/>
                        </a:lnSpc>
                        <a:spcBef>
                          <a:spcPts val="0"/>
                        </a:spcBef>
                        <a:spcAft>
                          <a:spcPts val="0"/>
                        </a:spcAft>
                        <a:buNone/>
                      </a:pPr>
                      <a:r>
                        <a:rPr lang="tr" sz="1100" u="none" strike="noStrike" cap="none"/>
                        <a:t>Avusturya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University of Vien</a:t>
                      </a:r>
                      <a:endParaRPr sz="1100" u="none" strike="noStrike" cap="none"/>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34125">
                <a:tc>
                  <a:txBody>
                    <a:bodyPr/>
                    <a:lstStyle/>
                    <a:p>
                      <a:pPr marL="0" marR="0" lvl="0" indent="0" algn="l" rtl="0">
                        <a:lnSpc>
                          <a:spcPct val="100000"/>
                        </a:lnSpc>
                        <a:spcBef>
                          <a:spcPts val="0"/>
                        </a:spcBef>
                        <a:spcAft>
                          <a:spcPts val="0"/>
                        </a:spcAft>
                        <a:buNone/>
                      </a:pPr>
                      <a:r>
                        <a:rPr lang="tr" sz="1100" u="none" strike="noStrike" cap="none"/>
                        <a:t>Fransa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Centre Universitaire de Formation et de Recherche Jean-François Champollion</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07500">
                <a:tc>
                  <a:txBody>
                    <a:bodyPr/>
                    <a:lstStyle/>
                    <a:p>
                      <a:pPr marL="0" marR="0" lvl="0" indent="0" algn="l" rtl="0">
                        <a:lnSpc>
                          <a:spcPct val="100000"/>
                        </a:lnSpc>
                        <a:spcBef>
                          <a:spcPts val="0"/>
                        </a:spcBef>
                        <a:spcAft>
                          <a:spcPts val="0"/>
                        </a:spcAft>
                        <a:buNone/>
                      </a:pPr>
                      <a:r>
                        <a:rPr lang="tr" sz="1100" u="none" strike="noStrike" cap="none"/>
                        <a:t>İtalya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Universita degli Studi di Milano-Bicocca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80875">
                <a:tc>
                  <a:txBody>
                    <a:bodyPr/>
                    <a:lstStyle/>
                    <a:p>
                      <a:pPr marL="0" marR="0" lvl="0" indent="0" algn="l" rtl="0">
                        <a:lnSpc>
                          <a:spcPct val="100000"/>
                        </a:lnSpc>
                        <a:spcBef>
                          <a:spcPts val="0"/>
                        </a:spcBef>
                        <a:spcAft>
                          <a:spcPts val="0"/>
                        </a:spcAft>
                        <a:buNone/>
                      </a:pPr>
                      <a:r>
                        <a:rPr lang="tr" sz="1100" u="none" strike="noStrike" cap="none"/>
                        <a:t>Polonya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Nicolaus Coperncicus</a:t>
                      </a:r>
                      <a:endParaRPr sz="1100" u="none" strike="noStrike" cap="none"/>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80875">
                <a:tc>
                  <a:txBody>
                    <a:bodyPr/>
                    <a:lstStyle/>
                    <a:p>
                      <a:pPr marL="0" marR="0" lvl="0" indent="0" algn="l" rtl="0">
                        <a:lnSpc>
                          <a:spcPct val="100000"/>
                        </a:lnSpc>
                        <a:spcBef>
                          <a:spcPts val="0"/>
                        </a:spcBef>
                        <a:spcAft>
                          <a:spcPts val="0"/>
                        </a:spcAft>
                        <a:buNone/>
                      </a:pPr>
                      <a:r>
                        <a:rPr lang="tr" sz="1100" u="none" strike="noStrike" cap="none"/>
                        <a:t>Polonya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University of Opole</a:t>
                      </a:r>
                      <a:endParaRPr sz="1100" u="none" strike="noStrike" cap="none"/>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80875">
                <a:tc>
                  <a:txBody>
                    <a:bodyPr/>
                    <a:lstStyle/>
                    <a:p>
                      <a:pPr marL="0" marR="0" lvl="0" indent="0" algn="l" rtl="0">
                        <a:lnSpc>
                          <a:spcPct val="100000"/>
                        </a:lnSpc>
                        <a:spcBef>
                          <a:spcPts val="0"/>
                        </a:spcBef>
                        <a:spcAft>
                          <a:spcPts val="0"/>
                        </a:spcAft>
                        <a:buNone/>
                      </a:pPr>
                      <a:r>
                        <a:rPr lang="tr" sz="1100" u="none" strike="noStrike" cap="none"/>
                        <a:t>Slovenya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tr" sz="1100" u="none" strike="noStrike" cap="none"/>
                        <a:t>University of Ljubljana</a:t>
                      </a:r>
                      <a:endParaRPr sz="1100"/>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pic>
        <p:nvPicPr>
          <p:cNvPr id="206" name="Google Shape;206;p39"/>
          <p:cNvPicPr preferRelativeResize="0"/>
          <p:nvPr/>
        </p:nvPicPr>
        <p:blipFill rotWithShape="1">
          <a:blip r:embed="rId3">
            <a:alphaModFix/>
          </a:blip>
          <a:srcRect/>
          <a:stretch/>
        </p:blipFill>
        <p:spPr>
          <a:xfrm>
            <a:off x="219272" y="1626538"/>
            <a:ext cx="3893014" cy="18904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body" idx="1"/>
          </p:nvPr>
        </p:nvSpPr>
        <p:spPr>
          <a:xfrm>
            <a:off x="125458" y="631967"/>
            <a:ext cx="1461680" cy="406071"/>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100"/>
              <a:buNone/>
            </a:pPr>
            <a:r>
              <a:rPr lang="tr" b="1">
                <a:latin typeface="Inter"/>
                <a:ea typeface="Inter"/>
                <a:cs typeface="Inter"/>
                <a:sym typeface="Inter"/>
              </a:rPr>
              <a:t>Farabi</a:t>
            </a:r>
            <a:endParaRPr/>
          </a:p>
        </p:txBody>
      </p:sp>
      <p:sp>
        <p:nvSpPr>
          <p:cNvPr id="212" name="Google Shape;212;p40"/>
          <p:cNvSpPr/>
          <p:nvPr/>
        </p:nvSpPr>
        <p:spPr>
          <a:xfrm>
            <a:off x="5007007" y="1046422"/>
            <a:ext cx="4068192" cy="2250586"/>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tr" sz="1400" b="1" i="0" u="none" strike="noStrike" cap="none">
                <a:solidFill>
                  <a:schemeClr val="dk1"/>
                </a:solidFill>
                <a:latin typeface="Inter"/>
                <a:ea typeface="Inter"/>
                <a:cs typeface="Inter"/>
                <a:sym typeface="Inter"/>
              </a:rPr>
              <a:t>Hacettepe Üniversitesi'nin anlaşmalı olduğu üniversitede Türk Dili ve Edebiyatı Bölümü varsa Farabi programı için başvuruda bulunabilirsiniz.</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1" i="0" u="none"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400"/>
              <a:buFont typeface="Arial"/>
              <a:buNone/>
            </a:pPr>
            <a:r>
              <a:rPr lang="tr" sz="1400" b="1" i="0" u="sng" strike="noStrike" cap="none">
                <a:solidFill>
                  <a:schemeClr val="dk1"/>
                </a:solidFill>
                <a:latin typeface="Inter"/>
                <a:ea typeface="Inter"/>
                <a:cs typeface="Inter"/>
                <a:sym typeface="Inter"/>
              </a:rPr>
              <a:t>Farabi Koordinatörü:</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tr" sz="1400" b="1" i="0" u="sng" strike="noStrike" cap="none">
                <a:solidFill>
                  <a:schemeClr val="dk1"/>
                </a:solidFill>
                <a:latin typeface="Inter"/>
                <a:ea typeface="Inter"/>
                <a:cs typeface="Inter"/>
                <a:sym typeface="Inter"/>
              </a:rPr>
              <a:t>Dr. Öğr. Üyesi Halim ÇAVUŞOĞLU</a:t>
            </a:r>
            <a:endParaRPr sz="1400" b="1" i="0" u="sng" strike="noStrike" cap="none">
              <a:solidFill>
                <a:schemeClr val="dk1"/>
              </a:solidFill>
              <a:latin typeface="Inter"/>
              <a:ea typeface="Inter"/>
              <a:cs typeface="Inter"/>
              <a:sym typeface="Inter"/>
            </a:endParaRPr>
          </a:p>
        </p:txBody>
      </p:sp>
      <p:sp>
        <p:nvSpPr>
          <p:cNvPr id="213" name="Google Shape;213;p40"/>
          <p:cNvSpPr/>
          <p:nvPr/>
        </p:nvSpPr>
        <p:spPr>
          <a:xfrm>
            <a:off x="736918" y="4339207"/>
            <a:ext cx="451830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tr" sz="1400" b="1" i="0" u="none" strike="noStrike" cap="none">
                <a:solidFill>
                  <a:schemeClr val="dk1"/>
                </a:solidFill>
                <a:latin typeface="Inter"/>
                <a:ea typeface="Inter"/>
                <a:cs typeface="Inter"/>
                <a:sym typeface="Inter"/>
              </a:rPr>
              <a:t>http://www.farabi.hacettepe.edu.tr/anlasmalar.shtml</a:t>
            </a:r>
            <a:endParaRPr sz="1100" b="0" i="0" u="none" strike="noStrike" cap="none">
              <a:solidFill>
                <a:srgbClr val="000000"/>
              </a:solidFill>
              <a:latin typeface="Arial"/>
              <a:ea typeface="Arial"/>
              <a:cs typeface="Arial"/>
              <a:sym typeface="Arial"/>
            </a:endParaRPr>
          </a:p>
        </p:txBody>
      </p:sp>
      <p:pic>
        <p:nvPicPr>
          <p:cNvPr id="214" name="Google Shape;214;p40"/>
          <p:cNvPicPr preferRelativeResize="0"/>
          <p:nvPr/>
        </p:nvPicPr>
        <p:blipFill rotWithShape="1">
          <a:blip r:embed="rId3">
            <a:alphaModFix/>
          </a:blip>
          <a:srcRect/>
          <a:stretch/>
        </p:blipFill>
        <p:spPr>
          <a:xfrm>
            <a:off x="68802" y="1322474"/>
            <a:ext cx="4397691" cy="16493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body" idx="1"/>
          </p:nvPr>
        </p:nvSpPr>
        <p:spPr>
          <a:xfrm>
            <a:off x="135255" y="620921"/>
            <a:ext cx="3489688" cy="366882"/>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lnSpc>
                <a:spcPct val="90000"/>
              </a:lnSpc>
              <a:spcBef>
                <a:spcPts val="0"/>
              </a:spcBef>
              <a:spcAft>
                <a:spcPts val="0"/>
              </a:spcAft>
              <a:buClr>
                <a:schemeClr val="dk1"/>
              </a:buClr>
              <a:buSzPct val="142857"/>
              <a:buNone/>
            </a:pPr>
            <a:r>
              <a:rPr lang="tr" b="1">
                <a:latin typeface="Inter"/>
                <a:ea typeface="Inter"/>
                <a:cs typeface="Inter"/>
                <a:sym typeface="Inter"/>
              </a:rPr>
              <a:t>Çift Ana dal ve Yan Dal Programları</a:t>
            </a:r>
            <a:endParaRPr/>
          </a:p>
        </p:txBody>
      </p:sp>
      <p:pic>
        <p:nvPicPr>
          <p:cNvPr id="220" name="Google Shape;220;p41"/>
          <p:cNvPicPr preferRelativeResize="0"/>
          <p:nvPr/>
        </p:nvPicPr>
        <p:blipFill rotWithShape="1">
          <a:blip r:embed="rId3">
            <a:alphaModFix/>
          </a:blip>
          <a:srcRect/>
          <a:stretch/>
        </p:blipFill>
        <p:spPr>
          <a:xfrm>
            <a:off x="659423" y="1157351"/>
            <a:ext cx="6233747" cy="3074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body" idx="1"/>
          </p:nvPr>
        </p:nvSpPr>
        <p:spPr>
          <a:xfrm>
            <a:off x="66675" y="710804"/>
            <a:ext cx="8642319" cy="387809"/>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tr" b="1"/>
              <a:t>Form ve Dilekçeler</a:t>
            </a:r>
            <a:endParaRPr/>
          </a:p>
        </p:txBody>
      </p:sp>
      <p:sp>
        <p:nvSpPr>
          <p:cNvPr id="226" name="Google Shape;226;p42"/>
          <p:cNvSpPr txBox="1"/>
          <p:nvPr/>
        </p:nvSpPr>
        <p:spPr>
          <a:xfrm>
            <a:off x="161000" y="4547068"/>
            <a:ext cx="8642319" cy="387808"/>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dk1"/>
              </a:buClr>
              <a:buSzPts val="2100"/>
              <a:buFont typeface="Arial"/>
              <a:buNone/>
            </a:pPr>
            <a:r>
              <a:rPr lang="tr" sz="2100" b="1" i="0" u="none" strike="noStrike" cap="none">
                <a:solidFill>
                  <a:schemeClr val="dk1"/>
                </a:solidFill>
                <a:latin typeface="Calibri"/>
                <a:ea typeface="Calibri"/>
                <a:cs typeface="Calibri"/>
                <a:sym typeface="Calibri"/>
              </a:rPr>
              <a:t>https://sosyoloji.hacettepe.edu.tr/dilekceformlar.shtml</a:t>
            </a:r>
            <a:endParaRPr sz="2100" b="1" i="0" u="none" strike="noStrike" cap="none">
              <a:solidFill>
                <a:schemeClr val="dk1"/>
              </a:solidFill>
              <a:latin typeface="Calibri"/>
              <a:ea typeface="Calibri"/>
              <a:cs typeface="Calibri"/>
              <a:sym typeface="Calibri"/>
            </a:endParaRPr>
          </a:p>
        </p:txBody>
      </p:sp>
      <p:pic>
        <p:nvPicPr>
          <p:cNvPr id="227" name="Google Shape;227;p42"/>
          <p:cNvPicPr preferRelativeResize="0"/>
          <p:nvPr/>
        </p:nvPicPr>
        <p:blipFill rotWithShape="1">
          <a:blip r:embed="rId3">
            <a:alphaModFix/>
          </a:blip>
          <a:srcRect/>
          <a:stretch/>
        </p:blipFill>
        <p:spPr>
          <a:xfrm>
            <a:off x="1270951" y="1112149"/>
            <a:ext cx="6602098" cy="29192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body" idx="1"/>
          </p:nvPr>
        </p:nvSpPr>
        <p:spPr>
          <a:xfrm>
            <a:off x="66675" y="710804"/>
            <a:ext cx="2539365" cy="347288"/>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tr" b="1">
                <a:latin typeface="Inter"/>
                <a:ea typeface="Inter"/>
                <a:cs typeface="Inter"/>
                <a:sym typeface="Inter"/>
              </a:rPr>
              <a:t>Öğrenci Toplulukları </a:t>
            </a:r>
            <a:endParaRPr/>
          </a:p>
        </p:txBody>
      </p:sp>
      <p:sp>
        <p:nvSpPr>
          <p:cNvPr id="233" name="Google Shape;233;p43"/>
          <p:cNvSpPr txBox="1"/>
          <p:nvPr/>
        </p:nvSpPr>
        <p:spPr>
          <a:xfrm>
            <a:off x="5951492" y="1400992"/>
            <a:ext cx="2539365" cy="3228157"/>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2100"/>
              <a:buFont typeface="Arial"/>
              <a:buNone/>
            </a:pPr>
            <a:r>
              <a:rPr lang="tr" sz="2100" b="1" i="0" u="none" strike="noStrike" cap="none">
                <a:solidFill>
                  <a:schemeClr val="dk1"/>
                </a:solidFill>
                <a:latin typeface="Inter"/>
                <a:ea typeface="Inter"/>
                <a:cs typeface="Inter"/>
                <a:sym typeface="Inter"/>
              </a:rPr>
              <a:t>Hacettepe Üniversitesi Sağlık, Kültür ve Spor Daire Başkanlığına bağlı 156 öğrenci topluluğu bulunmaktadır. </a:t>
            </a:r>
            <a:endParaRPr sz="1100" b="0" i="0" u="none" strike="noStrike" cap="none">
              <a:solidFill>
                <a:srgbClr val="000000"/>
              </a:solidFill>
              <a:latin typeface="Arial"/>
              <a:ea typeface="Arial"/>
              <a:cs typeface="Arial"/>
              <a:sym typeface="Arial"/>
            </a:endParaRPr>
          </a:p>
        </p:txBody>
      </p:sp>
      <p:sp>
        <p:nvSpPr>
          <p:cNvPr id="234" name="Google Shape;234;p43"/>
          <p:cNvSpPr/>
          <p:nvPr/>
        </p:nvSpPr>
        <p:spPr>
          <a:xfrm>
            <a:off x="1882886" y="4355624"/>
            <a:ext cx="2642792"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tr" sz="1800" b="1" i="0" u="none" strike="noStrike" cap="none">
                <a:solidFill>
                  <a:schemeClr val="dk1"/>
                </a:solidFill>
                <a:latin typeface="Inter"/>
                <a:ea typeface="Inter"/>
                <a:cs typeface="Inter"/>
                <a:sym typeface="Inter"/>
              </a:rPr>
              <a:t>sksdb.hacettepe.edu.tr</a:t>
            </a:r>
            <a:endParaRPr sz="1100" b="0" i="0" u="none" strike="noStrike" cap="none">
              <a:solidFill>
                <a:srgbClr val="000000"/>
              </a:solidFill>
              <a:latin typeface="Arial"/>
              <a:ea typeface="Arial"/>
              <a:cs typeface="Arial"/>
              <a:sym typeface="Arial"/>
            </a:endParaRPr>
          </a:p>
        </p:txBody>
      </p:sp>
      <p:pic>
        <p:nvPicPr>
          <p:cNvPr id="235" name="Google Shape;235;p43"/>
          <p:cNvPicPr preferRelativeResize="0"/>
          <p:nvPr/>
        </p:nvPicPr>
        <p:blipFill rotWithShape="1">
          <a:blip r:embed="rId3">
            <a:alphaModFix/>
          </a:blip>
          <a:srcRect/>
          <a:stretch/>
        </p:blipFill>
        <p:spPr>
          <a:xfrm>
            <a:off x="220979" y="1172721"/>
            <a:ext cx="5539741" cy="3182903"/>
          </a:xfrm>
          <a:prstGeom prst="rect">
            <a:avLst/>
          </a:prstGeom>
          <a:noFill/>
          <a:ln>
            <a:noFill/>
          </a:ln>
          <a:effectLst>
            <a:outerShdw blurRad="190500" algn="tl" rotWithShape="0">
              <a:srgbClr val="000000">
                <a:alpha val="69411"/>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body" idx="1"/>
          </p:nvPr>
        </p:nvSpPr>
        <p:spPr>
          <a:xfrm>
            <a:off x="66675" y="710804"/>
            <a:ext cx="2480582" cy="347288"/>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Clr>
                <a:schemeClr val="dk1"/>
              </a:buClr>
              <a:buSzPts val="2100"/>
              <a:buNone/>
            </a:pPr>
            <a:r>
              <a:rPr lang="tr" b="1">
                <a:latin typeface="Inter"/>
                <a:ea typeface="Inter"/>
                <a:cs typeface="Inter"/>
                <a:sym typeface="Inter"/>
              </a:rPr>
              <a:t>SKS Faaliyetleri</a:t>
            </a:r>
            <a:endParaRPr/>
          </a:p>
        </p:txBody>
      </p:sp>
      <p:pic>
        <p:nvPicPr>
          <p:cNvPr id="241" name="Google Shape;241;p44" descr="http://www.sksdb.hacettepe.edu.tr/files/yuzme-havuzu/1.jpg"/>
          <p:cNvPicPr preferRelativeResize="0"/>
          <p:nvPr/>
        </p:nvPicPr>
        <p:blipFill rotWithShape="1">
          <a:blip r:embed="rId3">
            <a:alphaModFix/>
          </a:blip>
          <a:srcRect/>
          <a:stretch/>
        </p:blipFill>
        <p:spPr>
          <a:xfrm>
            <a:off x="319760" y="1224643"/>
            <a:ext cx="3523101" cy="2347267"/>
          </a:xfrm>
          <a:prstGeom prst="rect">
            <a:avLst/>
          </a:prstGeom>
          <a:noFill/>
          <a:ln>
            <a:noFill/>
          </a:ln>
        </p:spPr>
      </p:pic>
      <p:sp>
        <p:nvSpPr>
          <p:cNvPr id="242" name="Google Shape;242;p44"/>
          <p:cNvSpPr/>
          <p:nvPr/>
        </p:nvSpPr>
        <p:spPr>
          <a:xfrm>
            <a:off x="4353197" y="1224643"/>
            <a:ext cx="4572000" cy="30700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tr" sz="1500" b="1" i="0" u="none" strike="noStrike" cap="none">
                <a:solidFill>
                  <a:srgbClr val="4C4D4F"/>
                </a:solidFill>
                <a:latin typeface="Inter"/>
                <a:ea typeface="Inter"/>
                <a:cs typeface="Inter"/>
                <a:sym typeface="Inter"/>
              </a:rPr>
              <a:t>Beytepe Yerleşkesinde </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0"/>
              </a:spcBef>
              <a:spcAft>
                <a:spcPts val="0"/>
              </a:spcAft>
              <a:buClr>
                <a:srgbClr val="4C4D4F"/>
              </a:buClr>
              <a:buSzPts val="1500"/>
              <a:buFont typeface="Arial"/>
              <a:buChar char="•"/>
            </a:pPr>
            <a:r>
              <a:rPr lang="tr" sz="1500" b="1" i="0" u="none" strike="noStrike" cap="none">
                <a:solidFill>
                  <a:srgbClr val="4C4D4F"/>
                </a:solidFill>
                <a:latin typeface="Inter"/>
                <a:ea typeface="Inter"/>
                <a:cs typeface="Inter"/>
                <a:sym typeface="Inter"/>
              </a:rPr>
              <a:t>1 olimpik yüzme havuzu, </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0"/>
              </a:spcBef>
              <a:spcAft>
                <a:spcPts val="0"/>
              </a:spcAft>
              <a:buClr>
                <a:srgbClr val="4C4D4F"/>
              </a:buClr>
              <a:buSzPts val="1500"/>
              <a:buFont typeface="Arial"/>
              <a:buChar char="•"/>
            </a:pPr>
            <a:r>
              <a:rPr lang="tr" sz="1500" b="1" i="0" u="none" strike="noStrike" cap="none">
                <a:solidFill>
                  <a:srgbClr val="4C4D4F"/>
                </a:solidFill>
                <a:latin typeface="Inter"/>
                <a:ea typeface="Inter"/>
                <a:cs typeface="Inter"/>
                <a:sym typeface="Inter"/>
              </a:rPr>
              <a:t>1 spor salonu, </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0"/>
              </a:spcBef>
              <a:spcAft>
                <a:spcPts val="0"/>
              </a:spcAft>
              <a:buClr>
                <a:srgbClr val="4C4D4F"/>
              </a:buClr>
              <a:buSzPts val="1500"/>
              <a:buFont typeface="Arial"/>
              <a:buChar char="•"/>
            </a:pPr>
            <a:r>
              <a:rPr lang="tr" sz="1500" b="1" i="0" u="none" strike="noStrike" cap="none">
                <a:solidFill>
                  <a:srgbClr val="4C4D4F"/>
                </a:solidFill>
                <a:latin typeface="Inter"/>
                <a:ea typeface="Inter"/>
                <a:cs typeface="Inter"/>
                <a:sym typeface="Inter"/>
              </a:rPr>
              <a:t>1 kondisyon salonu,  </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0"/>
              </a:spcBef>
              <a:spcAft>
                <a:spcPts val="0"/>
              </a:spcAft>
              <a:buClr>
                <a:srgbClr val="4C4D4F"/>
              </a:buClr>
              <a:buSzPts val="1500"/>
              <a:buFont typeface="Arial"/>
              <a:buChar char="•"/>
            </a:pPr>
            <a:r>
              <a:rPr lang="tr" sz="1500" b="1" i="0" u="none" strike="noStrike" cap="none">
                <a:solidFill>
                  <a:srgbClr val="4C4D4F"/>
                </a:solidFill>
                <a:latin typeface="Inter"/>
                <a:ea typeface="Inter"/>
                <a:cs typeface="Inter"/>
                <a:sym typeface="Inter"/>
              </a:rPr>
              <a:t>2 tenis kortu,</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0"/>
              </a:spcBef>
              <a:spcAft>
                <a:spcPts val="0"/>
              </a:spcAft>
              <a:buClr>
                <a:srgbClr val="4C4D4F"/>
              </a:buClr>
              <a:buSzPts val="1500"/>
              <a:buFont typeface="Arial"/>
              <a:buChar char="•"/>
            </a:pPr>
            <a:r>
              <a:rPr lang="tr" sz="1500" b="1" i="0" u="none" strike="noStrike" cap="none">
                <a:solidFill>
                  <a:srgbClr val="4C4D4F"/>
                </a:solidFill>
                <a:latin typeface="Inter"/>
                <a:ea typeface="Inter"/>
                <a:cs typeface="Inter"/>
                <a:sym typeface="Inter"/>
              </a:rPr>
              <a:t>2 voleybol, </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0"/>
              </a:spcBef>
              <a:spcAft>
                <a:spcPts val="0"/>
              </a:spcAft>
              <a:buClr>
                <a:srgbClr val="4C4D4F"/>
              </a:buClr>
              <a:buSzPts val="1500"/>
              <a:buFont typeface="Arial"/>
              <a:buChar char="•"/>
            </a:pPr>
            <a:r>
              <a:rPr lang="tr" sz="1500" b="1" i="0" u="none" strike="noStrike" cap="none">
                <a:solidFill>
                  <a:srgbClr val="4C4D4F"/>
                </a:solidFill>
                <a:latin typeface="Inter"/>
                <a:ea typeface="Inter"/>
                <a:cs typeface="Inter"/>
                <a:sym typeface="Inter"/>
              </a:rPr>
              <a:t>2 basketbol sahası,</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0"/>
              </a:spcBef>
              <a:spcAft>
                <a:spcPts val="0"/>
              </a:spcAft>
              <a:buClr>
                <a:srgbClr val="4C4D4F"/>
              </a:buClr>
              <a:buSzPts val="1500"/>
              <a:buFont typeface="Arial"/>
              <a:buChar char="•"/>
            </a:pPr>
            <a:r>
              <a:rPr lang="tr" sz="1500" b="1" i="0" u="none" strike="noStrike" cap="none">
                <a:solidFill>
                  <a:srgbClr val="4C4D4F"/>
                </a:solidFill>
                <a:latin typeface="Inter"/>
                <a:ea typeface="Inter"/>
                <a:cs typeface="Inter"/>
                <a:sym typeface="Inter"/>
              </a:rPr>
              <a:t>1 futbol  sahası ve 1 stadyum (çim sahalı ve atletizm pistli) mevcut bulunmaktadır.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4C4D4F"/>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500"/>
              <a:buFont typeface="Arial"/>
              <a:buNone/>
            </a:pPr>
            <a:r>
              <a:rPr lang="tr" sz="1500" b="1" i="0" u="none" strike="noStrike" cap="none">
                <a:solidFill>
                  <a:srgbClr val="4C4D4F"/>
                </a:solidFill>
                <a:latin typeface="Inter"/>
                <a:ea typeface="Inter"/>
                <a:cs typeface="Inter"/>
                <a:sym typeface="Inter"/>
              </a:rPr>
              <a:t>Spor Salonu badminton, voleybol, hentbol ve basketbol branşlarına uygun olup, saat 09.00-21.00 saatleri arasında hizmet vermektedir.</a:t>
            </a:r>
            <a:endParaRPr sz="1500" b="1" i="0" u="none" strike="noStrike" cap="none">
              <a:solidFill>
                <a:schemeClr val="dk1"/>
              </a:solidFill>
              <a:latin typeface="Inter"/>
              <a:ea typeface="Inter"/>
              <a:cs typeface="Inter"/>
              <a:sym typeface="Inter"/>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body" idx="1"/>
          </p:nvPr>
        </p:nvSpPr>
        <p:spPr>
          <a:xfrm>
            <a:off x="66675" y="710804"/>
            <a:ext cx="3715022" cy="43546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100"/>
              <a:buNone/>
            </a:pPr>
            <a:r>
              <a:rPr lang="tr" b="1">
                <a:latin typeface="Inter"/>
                <a:ea typeface="Inter"/>
                <a:cs typeface="Inter"/>
                <a:sym typeface="Inter"/>
              </a:rPr>
              <a:t>Psikolojik Danışma Birimi</a:t>
            </a:r>
            <a:endParaRPr/>
          </a:p>
        </p:txBody>
      </p:sp>
      <p:sp>
        <p:nvSpPr>
          <p:cNvPr id="248" name="Google Shape;248;p45"/>
          <p:cNvSpPr/>
          <p:nvPr/>
        </p:nvSpPr>
        <p:spPr>
          <a:xfrm>
            <a:off x="2397246" y="4767255"/>
            <a:ext cx="454475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tr" sz="1400" b="1" i="0" u="sng" strike="noStrike" cap="none">
                <a:solidFill>
                  <a:schemeClr val="hlink"/>
                </a:solidFill>
                <a:latin typeface="Inter"/>
                <a:ea typeface="Inter"/>
                <a:cs typeface="Inter"/>
                <a:sym typeface="Inter"/>
                <a:hlinkClick r:id="rId3"/>
              </a:rPr>
              <a:t>http://www.psikolojikdanismabirimi.hacettepe.edu.tr/</a:t>
            </a:r>
            <a:endParaRPr sz="1400" b="1" i="0" u="none" strike="noStrike" cap="none">
              <a:solidFill>
                <a:schemeClr val="dk1"/>
              </a:solidFill>
              <a:latin typeface="Inter"/>
              <a:ea typeface="Inter"/>
              <a:cs typeface="Inter"/>
              <a:sym typeface="Inter"/>
            </a:endParaRPr>
          </a:p>
        </p:txBody>
      </p:sp>
      <p:pic>
        <p:nvPicPr>
          <p:cNvPr id="249" name="Google Shape;249;p45"/>
          <p:cNvPicPr preferRelativeResize="0"/>
          <p:nvPr/>
        </p:nvPicPr>
        <p:blipFill rotWithShape="1">
          <a:blip r:embed="rId4">
            <a:alphaModFix/>
          </a:blip>
          <a:srcRect/>
          <a:stretch/>
        </p:blipFill>
        <p:spPr>
          <a:xfrm>
            <a:off x="919417" y="1146266"/>
            <a:ext cx="7305166" cy="3407522"/>
          </a:xfrm>
          <a:prstGeom prst="rect">
            <a:avLst/>
          </a:prstGeom>
          <a:noFill/>
          <a:ln>
            <a:noFill/>
          </a:ln>
          <a:effectLst>
            <a:outerShdw blurRad="190500" algn="tl" rotWithShape="0">
              <a:srgbClr val="000000">
                <a:alpha val="69411"/>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p:nvPr/>
        </p:nvSpPr>
        <p:spPr>
          <a:xfrm>
            <a:off x="2433195" y="2309357"/>
            <a:ext cx="4185285" cy="3191228"/>
          </a:xfrm>
          <a:prstGeom prst="rect">
            <a:avLst/>
          </a:prstGeom>
          <a:noFill/>
          <a:ln>
            <a:noFill/>
          </a:ln>
        </p:spPr>
        <p:txBody>
          <a:bodyPr spcFirstLastPara="1" wrap="square" lIns="68575" tIns="34275" rIns="68575" bIns="34275" anchor="t" anchorCtr="0">
            <a:noAutofit/>
          </a:bodyPr>
          <a:lstStyle/>
          <a:p>
            <a:pPr marL="0" marR="0" lvl="0" indent="0" algn="ctr" rtl="0">
              <a:lnSpc>
                <a:spcPct val="115000"/>
              </a:lnSpc>
              <a:spcBef>
                <a:spcPts val="0"/>
              </a:spcBef>
              <a:spcAft>
                <a:spcPts val="0"/>
              </a:spcAft>
              <a:buClr>
                <a:srgbClr val="000000"/>
              </a:buClr>
              <a:buSzPts val="3000"/>
              <a:buFont typeface="Arial"/>
              <a:buNone/>
            </a:pPr>
            <a:r>
              <a:rPr lang="tr" sz="3000" b="1" i="0" u="none" strike="noStrike" cap="none">
                <a:solidFill>
                  <a:srgbClr val="7030A0"/>
                </a:solidFill>
                <a:latin typeface="Calibri"/>
                <a:ea typeface="Calibri"/>
                <a:cs typeface="Calibri"/>
                <a:sym typeface="Calibri"/>
              </a:rPr>
              <a:t>Edebiyat Fakültesi</a:t>
            </a:r>
            <a:endParaRPr sz="1100" b="0" i="0" u="none" strike="noStrike" cap="none">
              <a:solidFill>
                <a:srgbClr val="000000"/>
              </a:solidFill>
              <a:latin typeface="Arial"/>
              <a:ea typeface="Arial"/>
              <a:cs typeface="Arial"/>
              <a:sym typeface="Arial"/>
            </a:endParaRPr>
          </a:p>
          <a:p>
            <a:pPr marL="0" marR="0" lvl="0" indent="0" algn="ctr" rtl="0">
              <a:lnSpc>
                <a:spcPct val="115000"/>
              </a:lnSpc>
              <a:spcBef>
                <a:spcPts val="400"/>
              </a:spcBef>
              <a:spcAft>
                <a:spcPts val="0"/>
              </a:spcAft>
              <a:buClr>
                <a:srgbClr val="000000"/>
              </a:buClr>
              <a:buSzPts val="3000"/>
              <a:buFont typeface="Arial"/>
              <a:buNone/>
            </a:pPr>
            <a:r>
              <a:rPr lang="tr" sz="3000" b="1" i="0" u="none" strike="noStrike" cap="none">
                <a:solidFill>
                  <a:srgbClr val="7030A0"/>
                </a:solidFill>
                <a:latin typeface="Calibri"/>
                <a:ea typeface="Calibri"/>
                <a:cs typeface="Calibri"/>
                <a:sym typeface="Calibri"/>
              </a:rPr>
              <a:t>Sosyoloji</a:t>
            </a:r>
            <a:endParaRPr sz="1100"/>
          </a:p>
          <a:p>
            <a:pPr marL="0" marR="0" lvl="0" indent="0" algn="ctr" rtl="0">
              <a:lnSpc>
                <a:spcPct val="115000"/>
              </a:lnSpc>
              <a:spcBef>
                <a:spcPts val="400"/>
              </a:spcBef>
              <a:spcAft>
                <a:spcPts val="0"/>
              </a:spcAft>
              <a:buClr>
                <a:srgbClr val="000000"/>
              </a:buClr>
              <a:buSzPts val="3000"/>
              <a:buFont typeface="Arial"/>
              <a:buNone/>
            </a:pPr>
            <a:r>
              <a:rPr lang="tr" sz="3000" b="1" i="0" u="none" strike="noStrike" cap="none">
                <a:solidFill>
                  <a:srgbClr val="7030A0"/>
                </a:solidFill>
                <a:latin typeface="Calibri"/>
                <a:ea typeface="Calibri"/>
                <a:cs typeface="Calibri"/>
                <a:sym typeface="Calibri"/>
              </a:rPr>
              <a:t> Bölümü </a:t>
            </a:r>
            <a:endParaRPr sz="3000" b="0" i="0" u="none" strike="noStrike" cap="none">
              <a:solidFill>
                <a:srgbClr val="7030A0"/>
              </a:solidFill>
              <a:latin typeface="Calibri"/>
              <a:ea typeface="Calibri"/>
              <a:cs typeface="Calibri"/>
              <a:sym typeface="Calibri"/>
            </a:endParaRPr>
          </a:p>
          <a:p>
            <a:pPr marL="0" marR="0" lvl="0" indent="0" algn="ctr" rtl="0">
              <a:lnSpc>
                <a:spcPct val="100000"/>
              </a:lnSpc>
              <a:spcBef>
                <a:spcPts val="400"/>
              </a:spcBef>
              <a:spcAft>
                <a:spcPts val="0"/>
              </a:spcAft>
              <a:buClr>
                <a:srgbClr val="000000"/>
              </a:buClr>
              <a:buSzPts val="3000"/>
              <a:buFont typeface="Arial"/>
              <a:buNone/>
            </a:pPr>
            <a:endParaRPr sz="30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endParaRPr sz="30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endParaRPr sz="3000" b="0" i="1" u="none" strike="noStrike" cap="none">
              <a:solidFill>
                <a:schemeClr val="dk1"/>
              </a:solidFill>
              <a:latin typeface="Calibri"/>
              <a:ea typeface="Calibri"/>
              <a:cs typeface="Calibri"/>
              <a:sym typeface="Calibri"/>
            </a:endParaRPr>
          </a:p>
        </p:txBody>
      </p:sp>
      <p:pic>
        <p:nvPicPr>
          <p:cNvPr id="142" name="Google Shape;142;p28" descr="hacettepe edebiyat fakültesi ile ilgili görsel sonucu"/>
          <p:cNvPicPr preferRelativeResize="0"/>
          <p:nvPr/>
        </p:nvPicPr>
        <p:blipFill rotWithShape="1">
          <a:blip r:embed="rId3">
            <a:alphaModFix/>
          </a:blip>
          <a:srcRect/>
          <a:stretch/>
        </p:blipFill>
        <p:spPr>
          <a:xfrm>
            <a:off x="273435" y="784248"/>
            <a:ext cx="8504805" cy="1285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6"/>
          <p:cNvSpPr txBox="1">
            <a:spLocks noGrp="1"/>
          </p:cNvSpPr>
          <p:nvPr>
            <p:ph type="body" idx="1"/>
          </p:nvPr>
        </p:nvSpPr>
        <p:spPr>
          <a:xfrm>
            <a:off x="115660" y="710804"/>
            <a:ext cx="2686322" cy="327694"/>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tr" b="1">
                <a:latin typeface="Inter"/>
                <a:ea typeface="Inter"/>
                <a:cs typeface="Inter"/>
                <a:sym typeface="Inter"/>
              </a:rPr>
              <a:t>Kısmi Zamanlı Çalışma</a:t>
            </a:r>
            <a:endParaRPr/>
          </a:p>
        </p:txBody>
      </p:sp>
      <p:sp>
        <p:nvSpPr>
          <p:cNvPr id="255" name="Google Shape;255;p46"/>
          <p:cNvSpPr/>
          <p:nvPr/>
        </p:nvSpPr>
        <p:spPr>
          <a:xfrm>
            <a:off x="1374865" y="4513631"/>
            <a:ext cx="6825343" cy="48474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tr" sz="1400" b="1" i="0" u="sng" strike="noStrike" cap="none">
                <a:solidFill>
                  <a:schemeClr val="hlink"/>
                </a:solidFill>
                <a:latin typeface="Inter"/>
                <a:ea typeface="Inter"/>
                <a:cs typeface="Inter"/>
                <a:sym typeface="Inter"/>
                <a:hlinkClick r:id="rId3"/>
              </a:rPr>
              <a:t>http://www.sksdb.hacettepe.edu.tr/new/post.php?id=6&amp;title=kismi-zamanli-calisma</a:t>
            </a:r>
            <a:endParaRPr sz="1400" b="1" i="0" u="none" strike="noStrike" cap="none">
              <a:solidFill>
                <a:schemeClr val="dk1"/>
              </a:solidFill>
              <a:latin typeface="Inter"/>
              <a:ea typeface="Inter"/>
              <a:cs typeface="Inter"/>
              <a:sym typeface="Inter"/>
            </a:endParaRPr>
          </a:p>
        </p:txBody>
      </p:sp>
      <p:pic>
        <p:nvPicPr>
          <p:cNvPr id="256" name="Google Shape;256;p46"/>
          <p:cNvPicPr preferRelativeResize="0"/>
          <p:nvPr/>
        </p:nvPicPr>
        <p:blipFill rotWithShape="1">
          <a:blip r:embed="rId4">
            <a:alphaModFix/>
          </a:blip>
          <a:srcRect/>
          <a:stretch/>
        </p:blipFill>
        <p:spPr>
          <a:xfrm>
            <a:off x="609600" y="1038497"/>
            <a:ext cx="7924800" cy="3394199"/>
          </a:xfrm>
          <a:prstGeom prst="rect">
            <a:avLst/>
          </a:prstGeom>
          <a:noFill/>
          <a:ln>
            <a:noFill/>
          </a:ln>
          <a:effectLst>
            <a:outerShdw blurRad="190500" algn="tl" rotWithShape="0">
              <a:srgbClr val="000000">
                <a:alpha val="69411"/>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body" idx="1"/>
          </p:nvPr>
        </p:nvSpPr>
        <p:spPr>
          <a:xfrm>
            <a:off x="66675" y="710804"/>
            <a:ext cx="5194390" cy="298302"/>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tr" b="1">
                <a:latin typeface="Inter"/>
                <a:ea typeface="Inter"/>
                <a:cs typeface="Inter"/>
                <a:sym typeface="Inter"/>
              </a:rPr>
              <a:t>Araştırma ve Uygulama Merkezleri</a:t>
            </a:r>
            <a:endParaRPr/>
          </a:p>
        </p:txBody>
      </p:sp>
      <p:sp>
        <p:nvSpPr>
          <p:cNvPr id="262" name="Google Shape;262;p47"/>
          <p:cNvSpPr/>
          <p:nvPr/>
        </p:nvSpPr>
        <p:spPr>
          <a:xfrm>
            <a:off x="1944048" y="4591908"/>
            <a:ext cx="5303375"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tr" sz="1400" b="1" i="0" u="sng" strike="noStrike" cap="none">
                <a:solidFill>
                  <a:schemeClr val="hlink"/>
                </a:solidFill>
                <a:latin typeface="Inter"/>
                <a:ea typeface="Inter"/>
                <a:cs typeface="Inter"/>
                <a:sym typeface="Inter"/>
                <a:hlinkClick r:id="rId3"/>
              </a:rPr>
              <a:t>https://www.hacettepe.edu.tr/arastirma/arastirma-merkezleri</a:t>
            </a:r>
            <a:endParaRPr sz="1400" b="1" i="0" u="none" strike="noStrike" cap="none">
              <a:solidFill>
                <a:schemeClr val="dk1"/>
              </a:solidFill>
              <a:latin typeface="Inter"/>
              <a:ea typeface="Inter"/>
              <a:cs typeface="Inter"/>
              <a:sym typeface="Inter"/>
            </a:endParaRPr>
          </a:p>
        </p:txBody>
      </p:sp>
      <p:pic>
        <p:nvPicPr>
          <p:cNvPr id="263" name="Google Shape;263;p47"/>
          <p:cNvPicPr preferRelativeResize="0"/>
          <p:nvPr/>
        </p:nvPicPr>
        <p:blipFill rotWithShape="1">
          <a:blip r:embed="rId4">
            <a:alphaModFix/>
          </a:blip>
          <a:srcRect/>
          <a:stretch/>
        </p:blipFill>
        <p:spPr>
          <a:xfrm>
            <a:off x="789545" y="1119035"/>
            <a:ext cx="7612380" cy="3193148"/>
          </a:xfrm>
          <a:prstGeom prst="rect">
            <a:avLst/>
          </a:prstGeom>
          <a:noFill/>
          <a:ln>
            <a:noFill/>
          </a:ln>
          <a:effectLst>
            <a:outerShdw blurRad="190500" algn="tl" rotWithShape="0">
              <a:srgbClr val="000000">
                <a:alpha val="69411"/>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8"/>
          <p:cNvPicPr preferRelativeResize="0"/>
          <p:nvPr/>
        </p:nvPicPr>
        <p:blipFill rotWithShape="1">
          <a:blip r:embed="rId3">
            <a:alphaModFix/>
          </a:blip>
          <a:srcRect/>
          <a:stretch/>
        </p:blipFill>
        <p:spPr>
          <a:xfrm>
            <a:off x="1167746" y="1320419"/>
            <a:ext cx="6808509" cy="3369044"/>
          </a:xfrm>
          <a:prstGeom prst="rect">
            <a:avLst/>
          </a:prstGeom>
          <a:noFill/>
          <a:ln>
            <a:noFill/>
          </a:ln>
          <a:effectLst>
            <a:outerShdw blurRad="190500" algn="tl" rotWithShape="0">
              <a:srgbClr val="000000">
                <a:alpha val="69411"/>
              </a:srgbClr>
            </a:outerShdw>
          </a:effectLst>
        </p:spPr>
      </p:pic>
      <p:sp>
        <p:nvSpPr>
          <p:cNvPr id="269" name="Google Shape;269;p48"/>
          <p:cNvSpPr txBox="1"/>
          <p:nvPr/>
        </p:nvSpPr>
        <p:spPr>
          <a:xfrm>
            <a:off x="3118555" y="788557"/>
            <a:ext cx="5246703" cy="32316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tr" sz="1700" b="1" i="0" u="none" strike="noStrike" cap="none">
                <a:solidFill>
                  <a:schemeClr val="dk1"/>
                </a:solidFill>
                <a:latin typeface="Calibri"/>
                <a:ea typeface="Calibri"/>
                <a:cs typeface="Calibri"/>
                <a:sym typeface="Calibri"/>
              </a:rPr>
              <a:t>TÜBİTAK BURS PROGRAMLARI</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body" idx="1"/>
          </p:nvPr>
        </p:nvSpPr>
        <p:spPr>
          <a:xfrm>
            <a:off x="66675" y="710804"/>
            <a:ext cx="9077325" cy="45439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tr" b="1"/>
              <a:t>YÖK BURSLARI</a:t>
            </a:r>
            <a:endParaRPr/>
          </a:p>
        </p:txBody>
      </p:sp>
      <p:pic>
        <p:nvPicPr>
          <p:cNvPr id="275" name="Google Shape;275;p49"/>
          <p:cNvPicPr preferRelativeResize="0"/>
          <p:nvPr/>
        </p:nvPicPr>
        <p:blipFill rotWithShape="1">
          <a:blip r:embed="rId3">
            <a:alphaModFix/>
          </a:blip>
          <a:srcRect/>
          <a:stretch/>
        </p:blipFill>
        <p:spPr>
          <a:xfrm>
            <a:off x="1143046" y="1165195"/>
            <a:ext cx="6924583" cy="3597852"/>
          </a:xfrm>
          <a:prstGeom prst="rect">
            <a:avLst/>
          </a:prstGeom>
          <a:noFill/>
          <a:ln>
            <a:noFill/>
          </a:ln>
          <a:effectLst>
            <a:outerShdw blurRad="190500" algn="tl" rotWithShape="0">
              <a:srgbClr val="000000">
                <a:alpha val="69411"/>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body" idx="1"/>
          </p:nvPr>
        </p:nvSpPr>
        <p:spPr>
          <a:xfrm>
            <a:off x="331198" y="1504372"/>
            <a:ext cx="8388260" cy="1895237"/>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tr" b="1">
                <a:latin typeface="Inter"/>
                <a:ea typeface="Inter"/>
                <a:cs typeface="Inter"/>
                <a:sym typeface="Inter"/>
              </a:rPr>
              <a:t>Sizleri aramızda görmekten büyük bir mutluluk duyuyoruz.</a:t>
            </a:r>
            <a:endParaRPr/>
          </a:p>
          <a:p>
            <a:pPr marL="0" lvl="0" indent="0" algn="ctr" rtl="0">
              <a:lnSpc>
                <a:spcPct val="90000"/>
              </a:lnSpc>
              <a:spcBef>
                <a:spcPts val="800"/>
              </a:spcBef>
              <a:spcAft>
                <a:spcPts val="0"/>
              </a:spcAft>
              <a:buClr>
                <a:schemeClr val="dk1"/>
              </a:buClr>
              <a:buSzPts val="2100"/>
              <a:buNone/>
            </a:pPr>
            <a:endParaRPr b="1">
              <a:latin typeface="Inter"/>
              <a:ea typeface="Inter"/>
              <a:cs typeface="Inter"/>
              <a:sym typeface="Inter"/>
            </a:endParaRPr>
          </a:p>
          <a:p>
            <a:pPr marL="0" lvl="0" indent="0" algn="ctr" rtl="0">
              <a:lnSpc>
                <a:spcPct val="90000"/>
              </a:lnSpc>
              <a:spcBef>
                <a:spcPts val="800"/>
              </a:spcBef>
              <a:spcAft>
                <a:spcPts val="0"/>
              </a:spcAft>
              <a:buClr>
                <a:schemeClr val="dk1"/>
              </a:buClr>
              <a:buSzPts val="2100"/>
              <a:buNone/>
            </a:pPr>
            <a:r>
              <a:rPr lang="tr" b="1">
                <a:latin typeface="Inter"/>
                <a:ea typeface="Inter"/>
                <a:cs typeface="Inter"/>
                <a:sym typeface="Inter"/>
              </a:rPr>
              <a:t>Hepinize başarılar dileriz. </a:t>
            </a:r>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p:nvPr/>
        </p:nvSpPr>
        <p:spPr>
          <a:xfrm>
            <a:off x="457503" y="898429"/>
            <a:ext cx="8102237" cy="3877955"/>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Sosyoloji Bölümü 1967 yılında Prof. Dr. Nihat Nirun’un Bölüm</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Başkanlığında kurulmuştur. Hacettepe Üniversitesi Sosyoloji Bölümü</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kurulduğu günden bu yana Türkiye'deki sosyoloji öğretiminin ve sosyolojik</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araştırmaların öncü merkezlerinden biri olmuştur.</a:t>
            </a:r>
            <a:endParaRPr sz="1100"/>
          </a:p>
          <a:p>
            <a:pPr marL="0" marR="0" lvl="0" indent="0" algn="ctr" rtl="0">
              <a:lnSpc>
                <a:spcPct val="150000"/>
              </a:lnSpc>
              <a:spcBef>
                <a:spcPts val="0"/>
              </a:spcBef>
              <a:spcAft>
                <a:spcPts val="0"/>
              </a:spcAft>
              <a:buClr>
                <a:srgbClr val="000000"/>
              </a:buClr>
              <a:buSzPts val="1500"/>
              <a:buFont typeface="Arial"/>
              <a:buNone/>
            </a:pPr>
            <a:endParaRPr sz="1500" b="1" i="0" u="none" strike="noStrike" cap="none">
              <a:solidFill>
                <a:srgbClr val="333333"/>
              </a:solidFill>
              <a:latin typeface="Inter"/>
              <a:ea typeface="Inter"/>
              <a:cs typeface="Inter"/>
              <a:sym typeface="Inter"/>
            </a:endParaRPr>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Günümüze kadar sırasıyla Prof. Dr. Nihat Nirun, Prof. Dr. Ahmet Yörükoğlu,</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Prof. Dr. Rıfat Önsoy, Prof. Dr. M. Cihat Özönder, Prof. Dr. Tülin İçli, Prof.</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Dr. Gülay Arıkan, Prof. Dr. Nevin Güngör Ergan, Prof. Dr. Aylin Görgün</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Baran, Prof. Dr. Esra Burcu Sağlam ve Prof. Dr. Nevin Güngör Ergan Bölüm</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Başkanlığı görevini sürdürmüşlerdir. Ağustos 2022 yılından itibaren Prof. Dr.</a:t>
            </a:r>
            <a:endParaRPr sz="1100"/>
          </a:p>
          <a:p>
            <a:pPr marL="0" marR="0" lvl="0" indent="0" algn="ctr" rtl="0">
              <a:lnSpc>
                <a:spcPct val="150000"/>
              </a:lnSpc>
              <a:spcBef>
                <a:spcPts val="0"/>
              </a:spcBef>
              <a:spcAft>
                <a:spcPts val="0"/>
              </a:spcAft>
              <a:buClr>
                <a:srgbClr val="000000"/>
              </a:buClr>
              <a:buSzPts val="1500"/>
              <a:buFont typeface="Arial"/>
              <a:buNone/>
            </a:pPr>
            <a:r>
              <a:rPr lang="tr" sz="1500" b="1" i="0" u="none" strike="noStrike" cap="none">
                <a:solidFill>
                  <a:srgbClr val="333333"/>
                </a:solidFill>
                <a:latin typeface="Inter"/>
                <a:ea typeface="Inter"/>
                <a:cs typeface="Inter"/>
                <a:sym typeface="Inter"/>
              </a:rPr>
              <a:t>Birsen ŞAHİN KÜTÜK Bölüm Başkanlığı görevini yürütmektedir.</a:t>
            </a:r>
            <a:endParaRPr sz="1400" b="1" i="0" u="none" strike="noStrike" cap="none">
              <a:solidFill>
                <a:srgbClr val="333333"/>
              </a:solidFill>
              <a:latin typeface="Inter"/>
              <a:ea typeface="Inter"/>
              <a:cs typeface="Inter"/>
              <a:sym typeface="Inter"/>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p:nvPr/>
        </p:nvSpPr>
        <p:spPr>
          <a:xfrm>
            <a:off x="451349" y="1239921"/>
            <a:ext cx="8268789" cy="1933961"/>
          </a:xfrm>
          <a:prstGeom prst="rect">
            <a:avLst/>
          </a:prstGeom>
          <a:noFill/>
          <a:ln>
            <a:noFill/>
          </a:ln>
        </p:spPr>
        <p:txBody>
          <a:bodyPr spcFirstLastPara="1" wrap="square" lIns="68575" tIns="34275" rIns="68575" bIns="34275" anchor="t" anchorCtr="0">
            <a:noAutofit/>
          </a:bodyPr>
          <a:lstStyle/>
          <a:p>
            <a:pPr marL="0" marR="0" lvl="0" indent="0" algn="just" rtl="0">
              <a:lnSpc>
                <a:spcPct val="115000"/>
              </a:lnSpc>
              <a:spcBef>
                <a:spcPts val="0"/>
              </a:spcBef>
              <a:spcAft>
                <a:spcPts val="0"/>
              </a:spcAft>
              <a:buNone/>
            </a:pPr>
            <a:r>
              <a:rPr lang="tr" sz="1400" b="1" i="0" u="none" strike="noStrike" cap="none">
                <a:solidFill>
                  <a:srgbClr val="000000"/>
                </a:solidFill>
                <a:latin typeface="Calibri"/>
                <a:ea typeface="Calibri"/>
                <a:cs typeface="Calibri"/>
                <a:sym typeface="Calibri"/>
              </a:rPr>
              <a:t>Köklü bir geleneğe sahip olan Bölümümüz gerek verilen eğitim gerekse yürüttüğü araştırma faaliyetleri ile ülkemizin öncü bölümleri arasında ilk sıralarda yer almaktadır. Eğitim süresi 4 yıldır. Bu süreyi tamamlayanlar “Lisans Diploması" ve "Sosyolog" unvanını alırlar. Bölümün öğretim dili Türkçedir. Bölümde;</a:t>
            </a:r>
            <a:endParaRPr sz="1100"/>
          </a:p>
          <a:p>
            <a:pPr marL="254000" marR="0" lvl="0" indent="-254000" algn="just" rtl="0">
              <a:lnSpc>
                <a:spcPct val="115000"/>
              </a:lnSpc>
              <a:spcBef>
                <a:spcPts val="800"/>
              </a:spcBef>
              <a:spcAft>
                <a:spcPts val="0"/>
              </a:spcAft>
              <a:buClr>
                <a:srgbClr val="000000"/>
              </a:buClr>
              <a:buSzPts val="1400"/>
              <a:buFont typeface="Noto Sans Symbols"/>
              <a:buChar char="∙"/>
            </a:pPr>
            <a:r>
              <a:rPr lang="tr" sz="1400" b="1" i="0" u="none" strike="noStrike" cap="none">
                <a:solidFill>
                  <a:srgbClr val="000000"/>
                </a:solidFill>
                <a:latin typeface="Calibri"/>
                <a:ea typeface="Calibri"/>
                <a:cs typeface="Calibri"/>
                <a:sym typeface="Calibri"/>
              </a:rPr>
              <a:t>Sosyoloji Lisans, </a:t>
            </a:r>
            <a:endParaRPr sz="1100"/>
          </a:p>
          <a:p>
            <a:pPr marL="254000" marR="0" lvl="0" indent="-254000" algn="just" rtl="0">
              <a:lnSpc>
                <a:spcPct val="115000"/>
              </a:lnSpc>
              <a:spcBef>
                <a:spcPts val="0"/>
              </a:spcBef>
              <a:spcAft>
                <a:spcPts val="0"/>
              </a:spcAft>
              <a:buClr>
                <a:srgbClr val="000000"/>
              </a:buClr>
              <a:buSzPts val="1400"/>
              <a:buFont typeface="Noto Sans Symbols"/>
              <a:buChar char="∙"/>
            </a:pPr>
            <a:r>
              <a:rPr lang="tr" sz="1400" b="1" i="0" u="none" strike="noStrike" cap="none">
                <a:solidFill>
                  <a:srgbClr val="000000"/>
                </a:solidFill>
                <a:latin typeface="Calibri"/>
                <a:ea typeface="Calibri"/>
                <a:cs typeface="Calibri"/>
                <a:sym typeface="Calibri"/>
              </a:rPr>
              <a:t>Sosyoloji Yüksek Lisans </a:t>
            </a:r>
            <a:endParaRPr sz="1100"/>
          </a:p>
          <a:p>
            <a:pPr marL="254000" marR="0" lvl="0" indent="-254000" algn="just" rtl="0">
              <a:lnSpc>
                <a:spcPct val="115000"/>
              </a:lnSpc>
              <a:spcBef>
                <a:spcPts val="0"/>
              </a:spcBef>
              <a:spcAft>
                <a:spcPts val="0"/>
              </a:spcAft>
              <a:buClr>
                <a:srgbClr val="000000"/>
              </a:buClr>
              <a:buSzPts val="1400"/>
              <a:buFont typeface="Noto Sans Symbols"/>
              <a:buChar char="∙"/>
            </a:pPr>
            <a:r>
              <a:rPr lang="tr" sz="1400" b="1" i="0" u="none" strike="noStrike" cap="none">
                <a:solidFill>
                  <a:srgbClr val="000000"/>
                </a:solidFill>
                <a:latin typeface="Calibri"/>
                <a:ea typeface="Calibri"/>
                <a:cs typeface="Calibri"/>
                <a:sym typeface="Calibri"/>
              </a:rPr>
              <a:t>Sosyoloji Doktora </a:t>
            </a:r>
            <a:endParaRPr sz="1100"/>
          </a:p>
          <a:p>
            <a:pPr marL="254000" marR="0" lvl="0" indent="-254000" algn="just" rtl="0">
              <a:lnSpc>
                <a:spcPct val="115000"/>
              </a:lnSpc>
              <a:spcBef>
                <a:spcPts val="0"/>
              </a:spcBef>
              <a:spcAft>
                <a:spcPts val="800"/>
              </a:spcAft>
              <a:buClr>
                <a:srgbClr val="000000"/>
              </a:buClr>
              <a:buSzPts val="1400"/>
              <a:buFont typeface="Noto Sans Symbols"/>
              <a:buChar char="∙"/>
            </a:pPr>
            <a:r>
              <a:rPr lang="tr" sz="1400" b="1" i="0" u="none" strike="noStrike" cap="none">
                <a:solidFill>
                  <a:srgbClr val="000000"/>
                </a:solidFill>
                <a:latin typeface="Calibri"/>
                <a:ea typeface="Calibri"/>
                <a:cs typeface="Calibri"/>
                <a:sym typeface="Calibri"/>
              </a:rPr>
              <a:t>Kadın ve Toplumsal Cinsiyet Çalışmaları Yüksek Lisans programları bulunmaktadır. </a:t>
            </a:r>
            <a:endParaRPr sz="1100"/>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p:nvPr/>
        </p:nvSpPr>
        <p:spPr>
          <a:xfrm>
            <a:off x="451349" y="1239921"/>
            <a:ext cx="8268789" cy="882134"/>
          </a:xfrm>
          <a:prstGeom prst="rect">
            <a:avLst/>
          </a:prstGeom>
          <a:noFill/>
          <a:ln>
            <a:noFill/>
          </a:ln>
        </p:spPr>
        <p:txBody>
          <a:bodyPr spcFirstLastPara="1" wrap="square" lIns="68575" tIns="34275" rIns="68575" bIns="34275" anchor="t" anchorCtr="0">
            <a:noAutofit/>
          </a:bodyPr>
          <a:lstStyle/>
          <a:p>
            <a:pPr marL="0" marR="0" lvl="0" indent="0" algn="just" rtl="0">
              <a:lnSpc>
                <a:spcPct val="115000"/>
              </a:lnSpc>
              <a:spcBef>
                <a:spcPts val="0"/>
              </a:spcBef>
              <a:spcAft>
                <a:spcPts val="800"/>
              </a:spcAft>
              <a:buNone/>
            </a:pPr>
            <a:r>
              <a:rPr lang="tr" sz="1400" b="1" i="0" u="none" strike="noStrike" cap="none">
                <a:solidFill>
                  <a:srgbClr val="000000"/>
                </a:solidFill>
                <a:latin typeface="Calibri"/>
                <a:ea typeface="Calibri"/>
                <a:cs typeface="Calibri"/>
                <a:sym typeface="Calibri"/>
              </a:rPr>
              <a:t>Akademik bilgi kullanma ve akıl yürütme yeteneğine sahip, toplumsal olaylara ilgili, araştırma ve inceleme yapmaya meraklı, gözlem yeteneğine sahip, olaylar arasında bağlantılar kurabilen, mesleki bilgilerini etik çerçevede kullanıp çözüm önerileri geliştiren sosyologlar yetiştirmeyi hedeflemektedir.</a:t>
            </a:r>
            <a:endParaRPr sz="1100"/>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body" idx="1"/>
          </p:nvPr>
        </p:nvSpPr>
        <p:spPr>
          <a:xfrm>
            <a:off x="66675" y="710804"/>
            <a:ext cx="9077325" cy="4290418"/>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tr" b="1"/>
              <a:t>YÖNETİM</a:t>
            </a:r>
            <a:endParaRPr/>
          </a:p>
          <a:p>
            <a:pPr marL="0" lvl="0" indent="0" algn="l" rtl="0">
              <a:lnSpc>
                <a:spcPct val="90000"/>
              </a:lnSpc>
              <a:spcBef>
                <a:spcPts val="800"/>
              </a:spcBef>
              <a:spcAft>
                <a:spcPts val="0"/>
              </a:spcAft>
              <a:buClr>
                <a:schemeClr val="dk1"/>
              </a:buClr>
              <a:buSzPts val="2100"/>
              <a:buNone/>
            </a:pPr>
            <a:endParaRPr b="1"/>
          </a:p>
          <a:p>
            <a:pPr marL="0" lvl="0" indent="0" algn="l" rtl="0">
              <a:lnSpc>
                <a:spcPct val="90000"/>
              </a:lnSpc>
              <a:spcBef>
                <a:spcPts val="800"/>
              </a:spcBef>
              <a:spcAft>
                <a:spcPts val="0"/>
              </a:spcAft>
              <a:buClr>
                <a:schemeClr val="dk1"/>
              </a:buClr>
              <a:buSzPts val="2100"/>
              <a:buNone/>
            </a:pPr>
            <a:r>
              <a:rPr lang="tr"/>
              <a:t>➔ Prof. Dr. Birsen ŞAHİN KÜTÜK(Bölüm Başkanı)</a:t>
            </a:r>
            <a:endParaRPr/>
          </a:p>
          <a:p>
            <a:pPr marL="0" lvl="0" indent="0" algn="l" rtl="0">
              <a:lnSpc>
                <a:spcPct val="90000"/>
              </a:lnSpc>
              <a:spcBef>
                <a:spcPts val="800"/>
              </a:spcBef>
              <a:spcAft>
                <a:spcPts val="0"/>
              </a:spcAft>
              <a:buClr>
                <a:schemeClr val="dk1"/>
              </a:buClr>
              <a:buSzPts val="2100"/>
              <a:buNone/>
            </a:pPr>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body" idx="1"/>
          </p:nvPr>
        </p:nvSpPr>
        <p:spPr>
          <a:xfrm>
            <a:off x="66675" y="710804"/>
            <a:ext cx="9077325" cy="36117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tr" b="1"/>
              <a:t>GÜNCEL KADROMUZ</a:t>
            </a:r>
            <a:endParaRPr/>
          </a:p>
          <a:p>
            <a:pPr marL="0" lvl="0" indent="0" algn="l" rtl="0">
              <a:lnSpc>
                <a:spcPct val="90000"/>
              </a:lnSpc>
              <a:spcBef>
                <a:spcPts val="800"/>
              </a:spcBef>
              <a:spcAft>
                <a:spcPts val="0"/>
              </a:spcAft>
              <a:buClr>
                <a:schemeClr val="dk1"/>
              </a:buClr>
              <a:buSzPts val="1500"/>
              <a:buNone/>
            </a:pPr>
            <a:endParaRPr sz="1500" b="1"/>
          </a:p>
          <a:p>
            <a:pPr marL="0" lvl="0" indent="0" algn="r" rtl="0">
              <a:lnSpc>
                <a:spcPct val="90000"/>
              </a:lnSpc>
              <a:spcBef>
                <a:spcPts val="800"/>
              </a:spcBef>
              <a:spcAft>
                <a:spcPts val="0"/>
              </a:spcAft>
              <a:buClr>
                <a:schemeClr val="dk1"/>
              </a:buClr>
              <a:buSzPts val="2100"/>
              <a:buNone/>
            </a:pPr>
            <a:endParaRPr b="1"/>
          </a:p>
        </p:txBody>
      </p:sp>
      <p:sp>
        <p:nvSpPr>
          <p:cNvPr id="168" name="Google Shape;168;p33"/>
          <p:cNvSpPr txBox="1"/>
          <p:nvPr/>
        </p:nvSpPr>
        <p:spPr>
          <a:xfrm>
            <a:off x="555965" y="1344966"/>
            <a:ext cx="3402367" cy="413187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700"/>
              <a:buFont typeface="Calibri"/>
              <a:buNone/>
            </a:pPr>
            <a:endParaRPr sz="1700" b="1" i="0" u="sng"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400"/>
              <a:buFont typeface="Open Sans"/>
              <a:buNone/>
            </a:pPr>
            <a:r>
              <a:rPr lang="tr" sz="1400" b="1" i="0" u="none" strike="noStrike" cap="none">
                <a:solidFill>
                  <a:schemeClr val="dk1"/>
                </a:solidFill>
                <a:latin typeface="Open Sans"/>
                <a:ea typeface="Open Sans"/>
                <a:cs typeface="Open Sans"/>
                <a:sym typeface="Open Sans"/>
              </a:rPr>
              <a:t>Prof. Dr. Birsen ŞAHİN KÜTÜK </a:t>
            </a:r>
            <a:endParaRPr sz="2100" b="1"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chemeClr val="dk1"/>
              </a:buClr>
              <a:buSzPts val="1400"/>
              <a:buFont typeface="Open Sans"/>
              <a:buNone/>
            </a:pPr>
            <a:r>
              <a:rPr lang="tr" sz="1400" b="1" i="0" u="none" strike="noStrike" cap="none">
                <a:solidFill>
                  <a:schemeClr val="dk1"/>
                </a:solidFill>
                <a:latin typeface="Open Sans"/>
                <a:ea typeface="Open Sans"/>
                <a:cs typeface="Open Sans"/>
                <a:sym typeface="Open Sans"/>
              </a:rPr>
              <a:t>Prof. Dr. M. Demet ULUSOY</a:t>
            </a:r>
            <a:endParaRPr sz="2100" b="1"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chemeClr val="dk1"/>
              </a:buClr>
              <a:buSzPts val="1400"/>
              <a:buFont typeface="Open Sans"/>
              <a:buNone/>
            </a:pPr>
            <a:r>
              <a:rPr lang="tr" sz="1400" b="1" i="0" u="none" strike="noStrike" cap="none">
                <a:solidFill>
                  <a:schemeClr val="dk1"/>
                </a:solidFill>
                <a:latin typeface="Open Sans"/>
                <a:ea typeface="Open Sans"/>
                <a:cs typeface="Open Sans"/>
                <a:sym typeface="Open Sans"/>
              </a:rPr>
              <a:t>Prof. Dr. Esra BURCU SAĞLAM</a:t>
            </a:r>
            <a:endParaRPr sz="2100" b="1"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chemeClr val="dk1"/>
              </a:buClr>
              <a:buSzPts val="1400"/>
              <a:buFont typeface="Open Sans"/>
              <a:buNone/>
            </a:pPr>
            <a:r>
              <a:rPr lang="tr" sz="1400" b="1" i="0" u="none" strike="noStrike" cap="none">
                <a:solidFill>
                  <a:schemeClr val="dk1"/>
                </a:solidFill>
                <a:latin typeface="Open Sans"/>
                <a:ea typeface="Open Sans"/>
                <a:cs typeface="Open Sans"/>
                <a:sym typeface="Open Sans"/>
              </a:rPr>
              <a:t>Prof. Dr. Cahit GELEKÇİ</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Prof. Dr. Tuğça POYRAZ</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Doç. Dr. Aslıhan ÖĞÜN BOYACIOĞLU</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Doç. Dr. Abdulkerim SÖNMEZ</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Doç. Dr. Selda TAŞDEMİR AFŞAR</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Doç. Dr. Sevgi ÇOBAN</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Dr. Öğr. Üyesi Halim ÇAVUŞOĞLU</a:t>
            </a:r>
            <a:endParaRPr sz="1100"/>
          </a:p>
          <a:p>
            <a:pPr marL="0" marR="0" lvl="0" indent="0" algn="l" rtl="0">
              <a:lnSpc>
                <a:spcPct val="150000"/>
              </a:lnSpc>
              <a:spcBef>
                <a:spcPts val="0"/>
              </a:spcBef>
              <a:spcAft>
                <a:spcPts val="0"/>
              </a:spcAft>
              <a:buClr>
                <a:schemeClr val="dk1"/>
              </a:buClr>
              <a:buSzPts val="1400"/>
              <a:buFont typeface="Open Sans"/>
              <a:buNone/>
            </a:pPr>
            <a:endParaRPr sz="21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 name="Google Shape;169;p33"/>
          <p:cNvSpPr txBox="1"/>
          <p:nvPr/>
        </p:nvSpPr>
        <p:spPr>
          <a:xfrm>
            <a:off x="4948238" y="1529604"/>
            <a:ext cx="3744225" cy="2562209"/>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tr" sz="1400" b="1" i="0" u="none" strike="noStrike" cap="none">
                <a:solidFill>
                  <a:schemeClr val="dk1"/>
                </a:solidFill>
                <a:latin typeface="Open Sans"/>
                <a:ea typeface="Open Sans"/>
                <a:cs typeface="Open Sans"/>
                <a:sym typeface="Open Sans"/>
              </a:rPr>
              <a:t>Arş. Gör. Büşra YÖRÜK</a:t>
            </a:r>
            <a:endParaRPr sz="1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400"/>
              <a:buFont typeface="Arial"/>
              <a:buNone/>
            </a:pPr>
            <a:r>
              <a:rPr lang="tr" sz="1400" b="1" i="0" u="none" strike="noStrike" cap="none">
                <a:solidFill>
                  <a:schemeClr val="dk1"/>
                </a:solidFill>
                <a:latin typeface="Open Sans"/>
                <a:ea typeface="Open Sans"/>
                <a:cs typeface="Open Sans"/>
                <a:sym typeface="Open Sans"/>
              </a:rPr>
              <a:t>Arş. Gör. Serkan COŞKUN</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Arş. Gör. Begüm ARDAHANLIOĞLU</a:t>
            </a:r>
            <a:endParaRPr sz="1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Arş. Gör. Münire Büşra TUFAN</a:t>
            </a:r>
            <a:endParaRPr sz="1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Arş. Gör. Orhan Samet PENÇE</a:t>
            </a:r>
            <a:endParaRPr sz="1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Arş. Gör.  Murat KARADAĞ</a:t>
            </a:r>
            <a:endParaRPr sz="1100"/>
          </a:p>
          <a:p>
            <a:pPr marL="0" marR="0" lvl="0" indent="0" algn="l" rtl="0">
              <a:lnSpc>
                <a:spcPct val="150000"/>
              </a:lnSpc>
              <a:spcBef>
                <a:spcPts val="0"/>
              </a:spcBef>
              <a:spcAft>
                <a:spcPts val="0"/>
              </a:spcAft>
              <a:buNone/>
            </a:pPr>
            <a:r>
              <a:rPr lang="tr" sz="1400" b="1" i="0" u="none" strike="noStrike" cap="none">
                <a:solidFill>
                  <a:schemeClr val="dk1"/>
                </a:solidFill>
                <a:latin typeface="Open Sans"/>
                <a:ea typeface="Open Sans"/>
                <a:cs typeface="Open Sans"/>
                <a:sym typeface="Open Sans"/>
              </a:rPr>
              <a:t>Arş. Gör. Elif GENÇ</a:t>
            </a:r>
            <a:endParaRPr sz="1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body" idx="1"/>
          </p:nvPr>
        </p:nvSpPr>
        <p:spPr>
          <a:xfrm>
            <a:off x="66675" y="710804"/>
            <a:ext cx="8901991" cy="374492"/>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tr"/>
              <a:t>İdari Personel</a:t>
            </a:r>
            <a:endParaRPr/>
          </a:p>
        </p:txBody>
      </p:sp>
      <p:sp>
        <p:nvSpPr>
          <p:cNvPr id="175" name="Google Shape;175;p34"/>
          <p:cNvSpPr txBox="1"/>
          <p:nvPr/>
        </p:nvSpPr>
        <p:spPr>
          <a:xfrm>
            <a:off x="312938" y="1371600"/>
            <a:ext cx="8369424" cy="62321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 sz="1800" b="1" i="0" u="none" strike="noStrike" cap="none">
                <a:solidFill>
                  <a:schemeClr val="dk1"/>
                </a:solidFill>
                <a:latin typeface="Calibri"/>
                <a:ea typeface="Calibri"/>
                <a:cs typeface="Calibri"/>
                <a:sym typeface="Calibri"/>
              </a:rPr>
              <a:t>Demet SEZĞİN ( Bölüm Sekreteri)</a:t>
            </a:r>
            <a:endParaRPr sz="1100"/>
          </a:p>
          <a:p>
            <a:pPr marL="0" marR="0" lvl="0" indent="0" algn="l" rtl="0">
              <a:lnSpc>
                <a:spcPct val="100000"/>
              </a:lnSpc>
              <a:spcBef>
                <a:spcPts val="0"/>
              </a:spcBef>
              <a:spcAft>
                <a:spcPts val="0"/>
              </a:spcAft>
              <a:buClr>
                <a:srgbClr val="000000"/>
              </a:buClr>
              <a:buSzPts val="1800"/>
              <a:buFont typeface="Arial"/>
              <a:buNone/>
            </a:pPr>
            <a:r>
              <a:rPr lang="tr" sz="1800" b="1" i="0" u="none" strike="noStrike" cap="none">
                <a:solidFill>
                  <a:schemeClr val="dk1"/>
                </a:solidFill>
                <a:latin typeface="Calibri"/>
                <a:ea typeface="Calibri"/>
                <a:cs typeface="Calibri"/>
                <a:sym typeface="Calibri"/>
              </a:rPr>
              <a:t>Tuncay AKTAŞ ( Hizmetli)</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p:nvPr/>
        </p:nvSpPr>
        <p:spPr>
          <a:xfrm>
            <a:off x="166552" y="1227953"/>
            <a:ext cx="8827226" cy="2285241"/>
          </a:xfrm>
          <a:prstGeom prst="rect">
            <a:avLst/>
          </a:prstGeom>
          <a:noFill/>
          <a:ln>
            <a:noFill/>
          </a:ln>
        </p:spPr>
        <p:txBody>
          <a:bodyPr spcFirstLastPara="1" wrap="square" lIns="68575" tIns="34275" rIns="68575" bIns="34275" anchor="t" anchorCtr="0">
            <a:noAutofit/>
          </a:bodyPr>
          <a:lstStyle/>
          <a:p>
            <a:pPr marL="215900" marR="0" lvl="0" indent="-215900" algn="just" rtl="0">
              <a:lnSpc>
                <a:spcPct val="100000"/>
              </a:lnSpc>
              <a:spcBef>
                <a:spcPts val="0"/>
              </a:spcBef>
              <a:spcAft>
                <a:spcPts val="0"/>
              </a:spcAft>
              <a:buClr>
                <a:schemeClr val="dk1"/>
              </a:buClr>
              <a:buSzPts val="1800"/>
              <a:buFont typeface="Arial"/>
              <a:buChar char="•"/>
            </a:pPr>
            <a:r>
              <a:rPr lang="tr" sz="1800" b="1" i="0" u="none" strike="noStrike" cap="none">
                <a:solidFill>
                  <a:schemeClr val="dk1"/>
                </a:solidFill>
                <a:latin typeface="Inter"/>
                <a:ea typeface="Inter"/>
                <a:cs typeface="Inter"/>
                <a:sym typeface="Inter"/>
              </a:rPr>
              <a:t> Tüm yıllar için zorunlu derslerden alınması gereken toplam AKTS kredisi 133, seçmeli derslerden alınması gereken toplam AKTS kredisi ise 107’dir.</a:t>
            </a:r>
            <a:endParaRPr sz="1100" b="0" i="0" u="none" strike="noStrike" cap="none">
              <a:solidFill>
                <a:srgbClr val="000000"/>
              </a:solidFill>
              <a:latin typeface="Arial"/>
              <a:ea typeface="Arial"/>
              <a:cs typeface="Arial"/>
              <a:sym typeface="Arial"/>
            </a:endParaRPr>
          </a:p>
          <a:p>
            <a:pPr marL="215900" marR="0" lvl="0" indent="-101600" algn="just"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Inter"/>
              <a:ea typeface="Inter"/>
              <a:cs typeface="Inter"/>
              <a:sym typeface="Inter"/>
            </a:endParaRPr>
          </a:p>
          <a:p>
            <a:pPr marL="215900" marR="0" lvl="0" indent="-215900" algn="just" rtl="0">
              <a:lnSpc>
                <a:spcPct val="100000"/>
              </a:lnSpc>
              <a:spcBef>
                <a:spcPts val="0"/>
              </a:spcBef>
              <a:spcAft>
                <a:spcPts val="0"/>
              </a:spcAft>
              <a:buClr>
                <a:schemeClr val="dk1"/>
              </a:buClr>
              <a:buSzPts val="1800"/>
              <a:buFont typeface="Arial"/>
              <a:buChar char="•"/>
            </a:pPr>
            <a:r>
              <a:rPr lang="tr" sz="1800" b="1" i="0" u="none" strike="noStrike" cap="none">
                <a:solidFill>
                  <a:schemeClr val="dk1"/>
                </a:solidFill>
                <a:latin typeface="Inter"/>
                <a:ea typeface="Inter"/>
                <a:cs typeface="Inter"/>
                <a:sym typeface="Inter"/>
              </a:rPr>
              <a:t>Sosyoloji lisans programı öğrencileri, mezun olmaları için gerekli seçmeli ve zorunlu dersleri bölüm öğretim üyeleri tarafından verilen SOS kodlu derslerle tamamlamaktadırlar. Ayrıca, Hacettepe Üniversitesi Seçmeli Dersler Koordinatörlüğü tarafından açılan bölüm dışı seçmeli dersleri de kodlamaları mümkündür. </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685</Words>
  <Application>Microsoft Office PowerPoint</Application>
  <PresentationFormat>Ekran Gösterisi (16:9)</PresentationFormat>
  <Paragraphs>117</Paragraphs>
  <Slides>24</Slides>
  <Notes>24</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24</vt:i4>
      </vt:variant>
    </vt:vector>
  </HeadingPairs>
  <TitlesOfParts>
    <vt:vector size="31" baseType="lpstr">
      <vt:lpstr>Arial</vt:lpstr>
      <vt:lpstr>Calibri</vt:lpstr>
      <vt:lpstr>Inter</vt:lpstr>
      <vt:lpstr>Noto Sans Symbols</vt:lpstr>
      <vt:lpstr>Open Sans</vt:lpstr>
      <vt:lpstr>Simple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izgens</dc:creator>
  <cp:lastModifiedBy>Windows Kullanıcısı</cp:lastModifiedBy>
  <cp:revision>2</cp:revision>
  <dcterms:modified xsi:type="dcterms:W3CDTF">2024-06-27T11:59:26Z</dcterms:modified>
</cp:coreProperties>
</file>